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>
        <p:scale>
          <a:sx n="90" d="100"/>
          <a:sy n="90" d="100"/>
        </p:scale>
        <p:origin x="1308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3DB03-5C8F-AA48-AB51-5C6F6EF8EB4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388A1-C357-D243-AC60-81642010D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032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7FD27-A1A8-5B58-C9D9-4829B3DB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4E1F1-F715-CE0C-91A1-EF3E33625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F0AD5-D7D3-5155-BCE4-A45B3AD7A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D6C7A-F53E-CA47-4312-7E4D4ABE8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922E5-2AB9-3AE4-4A7D-2F05E2B38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02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6E6A8-0E4F-1072-2F70-65F7223A2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E3B381-00E7-3796-8FE5-AAE689AF00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AE8D5-A2D2-85F0-7B45-D2B89C08D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6DB4E-80D2-1134-1D36-CFA49D12F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F0DAE-03E1-72D1-737E-893A2FDA6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7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7479B1-33E0-B720-ED27-02D51BC9B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AB3DB9-7981-C160-7AE0-3E99CEC17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6E7E1-8B39-94C4-2D35-1B6BA51E0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490E9-74D0-AED7-C2FC-9ACD18DE7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38AA7-8D31-1754-C634-D3DCA67A8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93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E6051-FC2D-A5A6-89F6-0ED2CE6A9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EF8B9-FDE8-423C-852C-B6B09B9EC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5ADCF-85FE-3A1F-803D-4B276AA7C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73664-FC21-F511-CAE2-22F794C68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41969-E5D4-5B7B-02FC-FA8D5F5B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6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A513E-3E97-BFC7-5494-F34AB7FE4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3902E-EBF5-7C92-55C6-BFADED6C0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16880-E31B-1888-E25A-4DB5B5AD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6995-B24E-8B01-770F-75CD66C86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E97D4-675D-DAF3-62C3-2872CD44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2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13988-BA08-386F-DF8C-786662E9F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C3EB6-CD46-6D9B-C4E4-5198BFD0B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1F7D43-D1B5-002D-CB04-425506311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86507-9064-E475-FFAE-95269555A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2C88C-8C2B-15C1-CAFF-607626612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CCA01-5958-5BFC-DD9A-552CF9D86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54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1E186-67F5-86B5-6A31-41E0CDD79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31819-8C6D-1DD9-B2A5-CB1489215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74465-F914-B8B5-5225-1B850C4AD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9DC630-7C0D-4973-20A1-59FB4D844C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EB14FA-E247-7B79-7293-10F9198273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63DA07-2A39-DD29-75D8-7B6F911AF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AE46BB-3704-8EFA-332C-CD81EAD11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F5CFB8-4C80-C393-F496-3E9C6FD1D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7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90F29-94F1-2FF4-70D1-E1DDADEB6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7B960A-BECF-85FB-5E8F-8B5DDEE71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B9D25-45F0-D1CB-D3E0-807622C0D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992F81-2510-246F-3D82-E93DEB550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54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02A8B8-D63E-B792-74CA-25854D3F2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EFE4F8-95C8-EFCF-61EC-849E57A55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8342B-E33E-7D71-C4BB-2CE3F89F8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7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A72EB-0A43-A636-7303-F84658024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132D7-2B74-E241-A18B-7A8860556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332699-C6E7-18B3-5BDE-1FC19FED86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3FED05-3A7C-C748-571C-B318D4966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AC680F-63F0-8893-82F5-97E85FB98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FF219-ED01-FA6F-13F2-16F2BD8F3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59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3F56-7BAD-17BA-C130-992CC005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63110F-040C-B0C5-7A03-FAF9F4E5B9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AB77B9-CB1F-3853-CA20-F717C4579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DF8990-ACE1-9A18-C243-041031101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795D32-5481-7108-0CFD-2E632FCA7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777FA-4602-07FA-5485-5BA6B99A3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304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3B9134-C8F4-8A89-CED8-A3A62FB9C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F4963-295B-47D1-3C4C-E8CA67A89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20068-EE32-E67C-C0DA-C7C7F3A370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108EC-108D-48DE-B108-364CE54F855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65821-C1C2-B339-7404-4E60187DC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FF489-9B86-0BD1-D118-7DC455D3D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AE0B3-0321-4928-B903-CCF053DE6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7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2BAD838-9AAB-0B34-8FBC-3879236EA8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96585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795474-250D-2594-E1FB-D327F36EF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5172364"/>
            <a:ext cx="12191999" cy="1272112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HUMAN RESOURCES</a:t>
            </a:r>
            <a:b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10 KEY </a:t>
            </a:r>
            <a:r>
              <a:rPr lang="en-US" sz="4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M&amp;A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2077129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77CE21D-68E9-59AB-1804-B8EA27013A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8927867"/>
              </p:ext>
            </p:extLst>
          </p:nvPr>
        </p:nvGraphicFramePr>
        <p:xfrm>
          <a:off x="-1" y="0"/>
          <a:ext cx="122217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0"/>
                        <a:ext cx="122217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1E8B8-F767-04DA-974A-EABCBEF41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26A555-72CC-78A4-7A46-1526E6078671}"/>
              </a:ext>
            </a:extLst>
          </p:cNvPr>
          <p:cNvSpPr/>
          <p:nvPr/>
        </p:nvSpPr>
        <p:spPr>
          <a:xfrm>
            <a:off x="5781962" y="711200"/>
            <a:ext cx="1884220" cy="17826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C2C3C-32A6-1056-1346-8F00721A7313}"/>
              </a:ext>
            </a:extLst>
          </p:cNvPr>
          <p:cNvSpPr txBox="1"/>
          <p:nvPr/>
        </p:nvSpPr>
        <p:spPr>
          <a:xfrm>
            <a:off x="6601692" y="937751"/>
            <a:ext cx="20158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 transition data requirements.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00E23C-A941-1A42-A298-72CC8AA38099}"/>
              </a:ext>
            </a:extLst>
          </p:cNvPr>
          <p:cNvSpPr txBox="1"/>
          <p:nvPr/>
        </p:nvSpPr>
        <p:spPr>
          <a:xfrm>
            <a:off x="6167582" y="794128"/>
            <a:ext cx="584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1677D6-FA07-C85D-46DD-9530577609EE}"/>
              </a:ext>
            </a:extLst>
          </p:cNvPr>
          <p:cNvSpPr/>
          <p:nvPr/>
        </p:nvSpPr>
        <p:spPr>
          <a:xfrm>
            <a:off x="6952673" y="3297238"/>
            <a:ext cx="4095750" cy="10813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77B2EC-AFC0-8DBF-AE2C-D3CEE0FF0E76}"/>
              </a:ext>
            </a:extLst>
          </p:cNvPr>
          <p:cNvSpPr txBox="1"/>
          <p:nvPr/>
        </p:nvSpPr>
        <p:spPr>
          <a:xfrm>
            <a:off x="6952673" y="3315475"/>
            <a:ext cx="6128326" cy="981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 data requirements and availability.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Prepare test data and transfer.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Prepare to transfer final data.</a:t>
            </a:r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CC9A6D97-198C-1CDD-0C6B-17BB25E1F5F5}"/>
              </a:ext>
            </a:extLst>
          </p:cNvPr>
          <p:cNvSpPr txBox="1">
            <a:spLocks/>
          </p:cNvSpPr>
          <p:nvPr/>
        </p:nvSpPr>
        <p:spPr>
          <a:xfrm>
            <a:off x="6994027" y="6488535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541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7E73C32-9D2B-A6F6-1F00-E3131B7CC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38181"/>
              </p:ext>
            </p:extLst>
          </p:nvPr>
        </p:nvGraphicFramePr>
        <p:xfrm>
          <a:off x="4617" y="0"/>
          <a:ext cx="122217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17" y="0"/>
                        <a:ext cx="122217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F3DABA0-6191-07DE-295D-916CF5FA7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1FD439-3370-B9E6-548F-13B139367F6A}"/>
              </a:ext>
            </a:extLst>
          </p:cNvPr>
          <p:cNvSpPr/>
          <p:nvPr/>
        </p:nvSpPr>
        <p:spPr>
          <a:xfrm>
            <a:off x="387928" y="434109"/>
            <a:ext cx="1366981" cy="16902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730D4-58E6-9B0B-9D85-868688458324}"/>
              </a:ext>
            </a:extLst>
          </p:cNvPr>
          <p:cNvSpPr txBox="1"/>
          <p:nvPr/>
        </p:nvSpPr>
        <p:spPr>
          <a:xfrm>
            <a:off x="1108362" y="679132"/>
            <a:ext cx="23945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employee retention strategy.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ADA27-6CBE-CE4E-23AE-8D01774BD35F}"/>
              </a:ext>
            </a:extLst>
          </p:cNvPr>
          <p:cNvSpPr txBox="1"/>
          <p:nvPr/>
        </p:nvSpPr>
        <p:spPr>
          <a:xfrm>
            <a:off x="413330" y="517037"/>
            <a:ext cx="886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A14221-91E0-3D4E-36DF-CBEFB0434F1F}"/>
              </a:ext>
            </a:extLst>
          </p:cNvPr>
          <p:cNvSpPr/>
          <p:nvPr/>
        </p:nvSpPr>
        <p:spPr>
          <a:xfrm>
            <a:off x="1754909" y="2951360"/>
            <a:ext cx="4535055" cy="20894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F85DA6-92A7-A836-7B1F-B2EA69FABFB3}"/>
              </a:ext>
            </a:extLst>
          </p:cNvPr>
          <p:cNvSpPr txBox="1"/>
          <p:nvPr/>
        </p:nvSpPr>
        <p:spPr>
          <a:xfrm>
            <a:off x="1754909" y="3026973"/>
            <a:ext cx="4627418" cy="1967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 and keep focus on business goals. 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Apply best practices and process changes.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 multiple training and learning opportunities.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Consider retention bonuses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Conduct employee surveys.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Hold employee roundtable discussions.</a:t>
            </a: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21410BAB-FC75-A263-6499-A7139ED12EE3}"/>
              </a:ext>
            </a:extLst>
          </p:cNvPr>
          <p:cNvSpPr txBox="1">
            <a:spLocks/>
          </p:cNvSpPr>
          <p:nvPr/>
        </p:nvSpPr>
        <p:spPr>
          <a:xfrm>
            <a:off x="593228" y="6454273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55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46E6A9-F487-024C-D766-65ABE15913F3}"/>
              </a:ext>
            </a:extLst>
          </p:cNvPr>
          <p:cNvSpPr/>
          <p:nvPr/>
        </p:nvSpPr>
        <p:spPr>
          <a:xfrm>
            <a:off x="3323820" y="1645036"/>
            <a:ext cx="4401879" cy="20894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4132120" y="3059125"/>
            <a:ext cx="2505062" cy="490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contact us</a:t>
            </a:r>
            <a:endParaRPr sz="2400" b="1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2662259" y="2117696"/>
            <a:ext cx="5400592" cy="75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en-US" sz="4800" b="1" i="0" dirty="0"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4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2375864" y="4889710"/>
            <a:ext cx="3071699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5420671" y="4889711"/>
            <a:ext cx="3316780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6670751" y="4061910"/>
            <a:ext cx="809830" cy="671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3570455" y="4072543"/>
            <a:ext cx="809830" cy="671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0181" y="4189650"/>
            <a:ext cx="469878" cy="4787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03706" y="4142447"/>
            <a:ext cx="510526" cy="5356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0333" y="313178"/>
            <a:ext cx="4854461" cy="1717945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D39E07-24E8-AD48-108D-2CFEFF28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08855A2-BB78-7E60-C69C-C84E49AA7C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321610"/>
              </p:ext>
            </p:extLst>
          </p:nvPr>
        </p:nvGraphicFramePr>
        <p:xfrm>
          <a:off x="-1" y="0"/>
          <a:ext cx="122217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0"/>
                        <a:ext cx="122217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B5FE568-005C-99B5-0B77-DC040353A20D}"/>
              </a:ext>
            </a:extLst>
          </p:cNvPr>
          <p:cNvSpPr/>
          <p:nvPr/>
        </p:nvSpPr>
        <p:spPr>
          <a:xfrm>
            <a:off x="4451928" y="434109"/>
            <a:ext cx="1466272" cy="19396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832F10-5052-AD6D-9F5F-34A016376592}"/>
              </a:ext>
            </a:extLst>
          </p:cNvPr>
          <p:cNvSpPr txBox="1"/>
          <p:nvPr/>
        </p:nvSpPr>
        <p:spPr>
          <a:xfrm>
            <a:off x="5069609" y="660660"/>
            <a:ext cx="20527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workforce integration project plan.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5A195F-3744-671F-B337-B98B0CC9B64D}"/>
              </a:ext>
            </a:extLst>
          </p:cNvPr>
          <p:cNvSpPr txBox="1"/>
          <p:nvPr/>
        </p:nvSpPr>
        <p:spPr>
          <a:xfrm>
            <a:off x="4541982" y="526273"/>
            <a:ext cx="667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8F9A3F-62F4-9FC1-6F6F-04E9747E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81990D-FFBA-E14C-C047-3EAC12B41295}"/>
              </a:ext>
            </a:extLst>
          </p:cNvPr>
          <p:cNvSpPr/>
          <p:nvPr/>
        </p:nvSpPr>
        <p:spPr>
          <a:xfrm>
            <a:off x="5791200" y="3325091"/>
            <a:ext cx="4535055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27B1A8-C793-BD0F-14D7-C50DA3DB9A8C}"/>
              </a:ext>
            </a:extLst>
          </p:cNvPr>
          <p:cNvSpPr txBox="1"/>
          <p:nvPr/>
        </p:nvSpPr>
        <p:spPr>
          <a:xfrm>
            <a:off x="5918200" y="3429000"/>
            <a:ext cx="6109854" cy="97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Assign accountabilities to individuals.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Assign deadline dates.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Obtain disclosure approvals, if necessary.</a:t>
            </a: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E0DDA3AF-7E9C-CA0D-E7D5-A3B53A8B664E}"/>
              </a:ext>
            </a:extLst>
          </p:cNvPr>
          <p:cNvSpPr txBox="1">
            <a:spLocks/>
          </p:cNvSpPr>
          <p:nvPr/>
        </p:nvSpPr>
        <p:spPr>
          <a:xfrm>
            <a:off x="5569265" y="6488535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113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2283FBF-655C-BFF8-8061-07DBA8D399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462106"/>
              </p:ext>
            </p:extLst>
          </p:nvPr>
        </p:nvGraphicFramePr>
        <p:xfrm>
          <a:off x="-1" y="2456"/>
          <a:ext cx="12217329" cy="6855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2456"/>
                        <a:ext cx="12217329" cy="6855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BE78F75-1AE6-E7BE-CA8B-956DB66E38E4}"/>
              </a:ext>
            </a:extLst>
          </p:cNvPr>
          <p:cNvSpPr/>
          <p:nvPr/>
        </p:nvSpPr>
        <p:spPr>
          <a:xfrm>
            <a:off x="609601" y="711200"/>
            <a:ext cx="1163781" cy="19396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04E14A-01DC-D45C-A495-BD0A27FA8EA7}"/>
              </a:ext>
            </a:extLst>
          </p:cNvPr>
          <p:cNvSpPr txBox="1"/>
          <p:nvPr/>
        </p:nvSpPr>
        <p:spPr>
          <a:xfrm>
            <a:off x="1115292" y="937751"/>
            <a:ext cx="18033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Conduct HR due diligence review.</a:t>
            </a:r>
            <a:b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5D5031-93A5-3589-8E32-9C611DD5A5D0}"/>
              </a:ext>
            </a:extLst>
          </p:cNvPr>
          <p:cNvSpPr txBox="1"/>
          <p:nvPr/>
        </p:nvSpPr>
        <p:spPr>
          <a:xfrm>
            <a:off x="681183" y="794128"/>
            <a:ext cx="584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56099A8-E32C-B611-7B7B-BBF203C08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1"/>
            <a:ext cx="362528" cy="303068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41B4F6-F276-B6D3-6B3D-EBD64CC562C4}"/>
              </a:ext>
            </a:extLst>
          </p:cNvPr>
          <p:cNvSpPr/>
          <p:nvPr/>
        </p:nvSpPr>
        <p:spPr>
          <a:xfrm>
            <a:off x="1560945" y="3006850"/>
            <a:ext cx="4535055" cy="21562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5667CD-253A-45FB-CCE9-FD66B120D526}"/>
              </a:ext>
            </a:extLst>
          </p:cNvPr>
          <p:cNvSpPr txBox="1"/>
          <p:nvPr/>
        </p:nvSpPr>
        <p:spPr>
          <a:xfrm>
            <a:off x="1641763" y="3203974"/>
            <a:ext cx="4084782" cy="176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due diligence checklist; collect and review data.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Evaluate potential liabilities.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Communicate concerns to those negotiating the deal.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Determine adjustments or actions necessary.</a:t>
            </a: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80565D65-810B-B351-F11D-A8B3A23EE38A}"/>
              </a:ext>
            </a:extLst>
          </p:cNvPr>
          <p:cNvSpPr txBox="1">
            <a:spLocks/>
          </p:cNvSpPr>
          <p:nvPr/>
        </p:nvSpPr>
        <p:spPr>
          <a:xfrm>
            <a:off x="3244704" y="6423246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214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A55D1C-D2B4-5A24-C213-D5D755C38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4" y="1351635"/>
            <a:ext cx="4596185" cy="550636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7E0525-9A77-1887-C79A-FCA44D90DA50}"/>
              </a:ext>
            </a:extLst>
          </p:cNvPr>
          <p:cNvSpPr/>
          <p:nvPr/>
        </p:nvSpPr>
        <p:spPr>
          <a:xfrm>
            <a:off x="4627418" y="711200"/>
            <a:ext cx="1163781" cy="2096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7F2C9F-8D32-7364-C641-630FDDDB7CA5}"/>
              </a:ext>
            </a:extLst>
          </p:cNvPr>
          <p:cNvSpPr txBox="1"/>
          <p:nvPr/>
        </p:nvSpPr>
        <p:spPr>
          <a:xfrm>
            <a:off x="5133110" y="937751"/>
            <a:ext cx="17756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 benefits and analyze differences.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8BE222-D0D0-A6AE-AB15-34009BB127B3}"/>
              </a:ext>
            </a:extLst>
          </p:cNvPr>
          <p:cNvSpPr txBox="1"/>
          <p:nvPr/>
        </p:nvSpPr>
        <p:spPr>
          <a:xfrm>
            <a:off x="4699000" y="794128"/>
            <a:ext cx="584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47367A3-6F4C-4CC0-4450-F5C4D6184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683EF5-577A-356A-D73E-A8886F5C0E76}"/>
              </a:ext>
            </a:extLst>
          </p:cNvPr>
          <p:cNvSpPr/>
          <p:nvPr/>
        </p:nvSpPr>
        <p:spPr>
          <a:xfrm>
            <a:off x="5791199" y="3380363"/>
            <a:ext cx="4535055" cy="15042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292DA4-45F2-D38E-87B3-EA48F099CC1A}"/>
              </a:ext>
            </a:extLst>
          </p:cNvPr>
          <p:cNvSpPr txBox="1"/>
          <p:nvPr/>
        </p:nvSpPr>
        <p:spPr>
          <a:xfrm>
            <a:off x="5832027" y="3505390"/>
            <a:ext cx="4782554" cy="1198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benefits comparison of Acquirer and Acquiree.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 and assess differences or concerns.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Summarize differences.</a:t>
            </a:r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E6201168-079F-D49A-2FF3-D787B06CE997}"/>
              </a:ext>
            </a:extLst>
          </p:cNvPr>
          <p:cNvSpPr txBox="1">
            <a:spLocks/>
          </p:cNvSpPr>
          <p:nvPr/>
        </p:nvSpPr>
        <p:spPr>
          <a:xfrm>
            <a:off x="5569265" y="6452054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37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BBD5232-8D45-D8E1-F1EB-7AD5F683E2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290206"/>
              </p:ext>
            </p:extLst>
          </p:nvPr>
        </p:nvGraphicFramePr>
        <p:xfrm>
          <a:off x="-1" y="1"/>
          <a:ext cx="122217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1"/>
                        <a:ext cx="122217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CB44C0B-CE7F-9675-F3CC-C2E2575C2268}"/>
              </a:ext>
            </a:extLst>
          </p:cNvPr>
          <p:cNvSpPr/>
          <p:nvPr/>
        </p:nvSpPr>
        <p:spPr>
          <a:xfrm>
            <a:off x="4285672" y="387927"/>
            <a:ext cx="1163781" cy="24845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83C9DE-0AC4-DFB9-4917-2015C78F61FC}"/>
              </a:ext>
            </a:extLst>
          </p:cNvPr>
          <p:cNvSpPr txBox="1"/>
          <p:nvPr/>
        </p:nvSpPr>
        <p:spPr>
          <a:xfrm>
            <a:off x="4791364" y="614478"/>
            <a:ext cx="17756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 compensation and analyze differences.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16FA1-892D-7651-B91C-CCAF44FCFFD3}"/>
              </a:ext>
            </a:extLst>
          </p:cNvPr>
          <p:cNvSpPr txBox="1"/>
          <p:nvPr/>
        </p:nvSpPr>
        <p:spPr>
          <a:xfrm>
            <a:off x="4338781" y="470855"/>
            <a:ext cx="6858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4AA06C2-5167-F458-5D55-D6CDB2026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ECE4E8-2527-2B3C-B9F9-15DA3528C65F}"/>
              </a:ext>
            </a:extLst>
          </p:cNvPr>
          <p:cNvSpPr/>
          <p:nvPr/>
        </p:nvSpPr>
        <p:spPr>
          <a:xfrm>
            <a:off x="6513368" y="3380363"/>
            <a:ext cx="4535055" cy="1504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5250D6-3FFF-74FF-1C8F-34DEDF55AA05}"/>
              </a:ext>
            </a:extLst>
          </p:cNvPr>
          <p:cNvSpPr txBox="1"/>
          <p:nvPr/>
        </p:nvSpPr>
        <p:spPr>
          <a:xfrm>
            <a:off x="6567057" y="3429000"/>
            <a:ext cx="4174834" cy="1198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compensation comparison of Acquirer and Acquiree.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 and assess differences or concerns.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Summarize differences.</a:t>
            </a: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753E8BFB-929F-95D3-3E03-E2367C9C5ABE}"/>
              </a:ext>
            </a:extLst>
          </p:cNvPr>
          <p:cNvSpPr txBox="1">
            <a:spLocks/>
          </p:cNvSpPr>
          <p:nvPr/>
        </p:nvSpPr>
        <p:spPr>
          <a:xfrm>
            <a:off x="6441138" y="6488535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926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B8F80A78-1FDF-5A4D-B3F5-64AF58C8D7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2454204"/>
              </p:ext>
            </p:extLst>
          </p:nvPr>
        </p:nvGraphicFramePr>
        <p:xfrm>
          <a:off x="0" y="0"/>
          <a:ext cx="12192000" cy="6841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413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A174DE0-2776-A29C-5C6A-9A6926F14054}"/>
              </a:ext>
            </a:extLst>
          </p:cNvPr>
          <p:cNvSpPr/>
          <p:nvPr/>
        </p:nvSpPr>
        <p:spPr>
          <a:xfrm>
            <a:off x="1487053" y="3363694"/>
            <a:ext cx="4535055" cy="15042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E36AC0-910C-9003-4C97-C309EA1AB9B5}"/>
              </a:ext>
            </a:extLst>
          </p:cNvPr>
          <p:cNvSpPr/>
          <p:nvPr/>
        </p:nvSpPr>
        <p:spPr>
          <a:xfrm>
            <a:off x="387928" y="434109"/>
            <a:ext cx="1764146" cy="22074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934536-D7B0-1BE2-CFB7-63790C944D3B}"/>
              </a:ext>
            </a:extLst>
          </p:cNvPr>
          <p:cNvSpPr txBox="1"/>
          <p:nvPr/>
        </p:nvSpPr>
        <p:spPr>
          <a:xfrm>
            <a:off x="893619" y="660660"/>
            <a:ext cx="24868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compensation and benefits strategy for workforce integration.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7F78AC-0699-E882-3839-25C29A2AB0A9}"/>
              </a:ext>
            </a:extLst>
          </p:cNvPr>
          <p:cNvSpPr txBox="1"/>
          <p:nvPr/>
        </p:nvSpPr>
        <p:spPr>
          <a:xfrm>
            <a:off x="413330" y="517037"/>
            <a:ext cx="667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A8CDA3-5118-C195-F774-61F9A293A133}"/>
              </a:ext>
            </a:extLst>
          </p:cNvPr>
          <p:cNvSpPr txBox="1"/>
          <p:nvPr/>
        </p:nvSpPr>
        <p:spPr>
          <a:xfrm>
            <a:off x="1487053" y="3429000"/>
            <a:ext cx="6094428" cy="1198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Compensation and Benefits </a:t>
            </a:r>
            <a:b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analysis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with appropriate parties.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Revise as necessary.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E018473-ADAB-6689-8362-78337980B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1EE4715B-C562-9FAE-A355-287F6A32AABB}"/>
              </a:ext>
            </a:extLst>
          </p:cNvPr>
          <p:cNvSpPr txBox="1">
            <a:spLocks/>
          </p:cNvSpPr>
          <p:nvPr/>
        </p:nvSpPr>
        <p:spPr>
          <a:xfrm>
            <a:off x="593228" y="6454273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07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F1C4BD2-2E85-7DEA-030E-5B0C40043C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424043"/>
              </p:ext>
            </p:extLst>
          </p:nvPr>
        </p:nvGraphicFramePr>
        <p:xfrm>
          <a:off x="0" y="0"/>
          <a:ext cx="12221706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221706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E41F46A-22A5-CF39-B0A2-FE335EB61768}"/>
              </a:ext>
            </a:extLst>
          </p:cNvPr>
          <p:cNvSpPr/>
          <p:nvPr/>
        </p:nvSpPr>
        <p:spPr>
          <a:xfrm>
            <a:off x="5528962" y="323274"/>
            <a:ext cx="1163781" cy="14717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B4FF39-D86D-98CB-7B34-15457B485B4B}"/>
              </a:ext>
            </a:extLst>
          </p:cNvPr>
          <p:cNvSpPr txBox="1"/>
          <p:nvPr/>
        </p:nvSpPr>
        <p:spPr>
          <a:xfrm>
            <a:off x="6034654" y="549824"/>
            <a:ext cx="22041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Determine leadership assignments.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FE1FBB-36E9-F489-2179-5A4ED637D351}"/>
              </a:ext>
            </a:extLst>
          </p:cNvPr>
          <p:cNvSpPr txBox="1"/>
          <p:nvPr/>
        </p:nvSpPr>
        <p:spPr>
          <a:xfrm>
            <a:off x="5600544" y="406201"/>
            <a:ext cx="584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7C80FBA-2D90-51F7-B4F0-4531067E2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801FFB-9831-A8D9-FE46-4793BFA4336B}"/>
              </a:ext>
            </a:extLst>
          </p:cNvPr>
          <p:cNvSpPr/>
          <p:nvPr/>
        </p:nvSpPr>
        <p:spPr>
          <a:xfrm>
            <a:off x="6513368" y="2344804"/>
            <a:ext cx="4535055" cy="253978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B70478-6CC6-BF02-44F2-09F6932EF950}"/>
              </a:ext>
            </a:extLst>
          </p:cNvPr>
          <p:cNvSpPr txBox="1"/>
          <p:nvPr/>
        </p:nvSpPr>
        <p:spPr>
          <a:xfrm>
            <a:off x="6495069" y="2478616"/>
            <a:ext cx="4856422" cy="2211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vision and business strategy.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the combined organizational structure.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the core competencies that support the business strategy.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Determine leadership needs by position.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 individual candidates.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leadership for new combined organization.</a:t>
            </a:r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22068637-0486-D7B6-F012-BF80EA771E0B}"/>
              </a:ext>
            </a:extLst>
          </p:cNvPr>
          <p:cNvSpPr txBox="1">
            <a:spLocks/>
          </p:cNvSpPr>
          <p:nvPr/>
        </p:nvSpPr>
        <p:spPr>
          <a:xfrm>
            <a:off x="4676130" y="6534726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802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6DB1B926-D440-805E-3A05-DB197116A0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595965"/>
              </p:ext>
            </p:extLst>
          </p:nvPr>
        </p:nvGraphicFramePr>
        <p:xfrm>
          <a:off x="-1" y="10633"/>
          <a:ext cx="12221706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10633"/>
                        <a:ext cx="12221706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D533EC1-A988-E094-D866-33E0AA64D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3255" y="6356350"/>
            <a:ext cx="2743200" cy="365125"/>
          </a:xfrm>
        </p:spPr>
        <p:txBody>
          <a:bodyPr/>
          <a:lstStyle/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3E6C5E-0175-02CD-99C5-85E2598FA6FF}"/>
              </a:ext>
            </a:extLst>
          </p:cNvPr>
          <p:cNvSpPr/>
          <p:nvPr/>
        </p:nvSpPr>
        <p:spPr>
          <a:xfrm>
            <a:off x="5320145" y="711200"/>
            <a:ext cx="1163781" cy="15517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6C012F-B0DF-6218-94CC-121324BD715F}"/>
              </a:ext>
            </a:extLst>
          </p:cNvPr>
          <p:cNvSpPr txBox="1"/>
          <p:nvPr/>
        </p:nvSpPr>
        <p:spPr>
          <a:xfrm>
            <a:off x="5825836" y="937751"/>
            <a:ext cx="18495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 duplicate functions.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68A899-24CD-389C-802E-83D903BF5C15}"/>
              </a:ext>
            </a:extLst>
          </p:cNvPr>
          <p:cNvSpPr txBox="1"/>
          <p:nvPr/>
        </p:nvSpPr>
        <p:spPr>
          <a:xfrm>
            <a:off x="5391727" y="794128"/>
            <a:ext cx="584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04973F-6A49-A75F-A525-45D5146551D4}"/>
              </a:ext>
            </a:extLst>
          </p:cNvPr>
          <p:cNvSpPr/>
          <p:nvPr/>
        </p:nvSpPr>
        <p:spPr>
          <a:xfrm>
            <a:off x="6578020" y="2344804"/>
            <a:ext cx="4535055" cy="3300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BDE6AF-4A6F-6024-9781-EEA8A8443D98}"/>
              </a:ext>
            </a:extLst>
          </p:cNvPr>
          <p:cNvSpPr txBox="1"/>
          <p:nvPr/>
        </p:nvSpPr>
        <p:spPr>
          <a:xfrm>
            <a:off x="6418702" y="2388745"/>
            <a:ext cx="4692645" cy="32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functions and determine staffing requirements.</a:t>
            </a:r>
          </a:p>
          <a:p>
            <a:pPr marL="5715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Identify the redundant jobs and individuals who will be separated.</a:t>
            </a:r>
          </a:p>
          <a:p>
            <a:pPr marL="5715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for adverse impact.</a:t>
            </a:r>
          </a:p>
          <a:p>
            <a:pPr marL="5715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Determine if the WARN Act applies.</a:t>
            </a:r>
          </a:p>
          <a:p>
            <a:pPr marL="5715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Determine level of severance pay and outplacement, if any.</a:t>
            </a:r>
          </a:p>
          <a:p>
            <a:pPr marL="5715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 reduction in force communication documents.</a:t>
            </a:r>
          </a:p>
          <a:p>
            <a:pPr marL="5715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Assign and prepare facilitators.</a:t>
            </a:r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5461B42C-E4B9-D0CB-70FB-30BB76C612D3}"/>
              </a:ext>
            </a:extLst>
          </p:cNvPr>
          <p:cNvSpPr txBox="1">
            <a:spLocks/>
          </p:cNvSpPr>
          <p:nvPr/>
        </p:nvSpPr>
        <p:spPr>
          <a:xfrm>
            <a:off x="6579359" y="6509801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937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82512BF-F6C9-B3DC-83E6-C79F031E67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7151708"/>
              </p:ext>
            </p:extLst>
          </p:nvPr>
        </p:nvGraphicFramePr>
        <p:xfrm>
          <a:off x="-1" y="0"/>
          <a:ext cx="1222170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0"/>
                        <a:ext cx="12221705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47C7F17-5B4C-1960-34E5-9A4862960AAB}"/>
              </a:ext>
            </a:extLst>
          </p:cNvPr>
          <p:cNvSpPr/>
          <p:nvPr/>
        </p:nvSpPr>
        <p:spPr>
          <a:xfrm>
            <a:off x="387928" y="434109"/>
            <a:ext cx="1366981" cy="16902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A84515-2314-B3DC-16B6-B985C5AF4497}"/>
              </a:ext>
            </a:extLst>
          </p:cNvPr>
          <p:cNvSpPr txBox="1"/>
          <p:nvPr/>
        </p:nvSpPr>
        <p:spPr>
          <a:xfrm>
            <a:off x="893619" y="660660"/>
            <a:ext cx="23945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Prepare employee communication strategy.</a:t>
            </a:r>
            <a:b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23063C-3386-BEA4-16E9-E60FCB2AE3DB}"/>
              </a:ext>
            </a:extLst>
          </p:cNvPr>
          <p:cNvSpPr txBox="1"/>
          <p:nvPr/>
        </p:nvSpPr>
        <p:spPr>
          <a:xfrm>
            <a:off x="413330" y="517037"/>
            <a:ext cx="667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AD4E385-A516-4B3B-5582-050A04FE1D84}"/>
              </a:ext>
            </a:extLst>
          </p:cNvPr>
          <p:cNvSpPr txBox="1">
            <a:spLocks/>
          </p:cNvSpPr>
          <p:nvPr/>
        </p:nvSpPr>
        <p:spPr>
          <a:xfrm>
            <a:off x="0" y="6356351"/>
            <a:ext cx="362528" cy="3030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2AE0B3-0321-4928-B903-CCF053DE6141}" type="slidenum"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9</a:t>
            </a:fld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052C29-5C6F-2F92-D258-5DDDEABF9AB7}"/>
              </a:ext>
            </a:extLst>
          </p:cNvPr>
          <p:cNvSpPr/>
          <p:nvPr/>
        </p:nvSpPr>
        <p:spPr>
          <a:xfrm>
            <a:off x="1300017" y="2785024"/>
            <a:ext cx="4535055" cy="27370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C51758-6864-B7E0-01BB-8E6BD196FAEF}"/>
              </a:ext>
            </a:extLst>
          </p:cNvPr>
          <p:cNvSpPr txBox="1"/>
          <p:nvPr/>
        </p:nvSpPr>
        <p:spPr>
          <a:xfrm>
            <a:off x="1300018" y="2849458"/>
            <a:ext cx="4638964" cy="2672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Determine methodologies and logistics for initial announcement.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message content/presentation materials/Q&amp;As/ Welcome Package.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Assign and prepare facilitators.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Hold announcement meetings.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Hold HR meetings.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Hold one-on-one management/employee   meetings.</a:t>
            </a: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DB501D31-B656-7814-902D-5F41A9632D25}"/>
              </a:ext>
            </a:extLst>
          </p:cNvPr>
          <p:cNvSpPr txBox="1">
            <a:spLocks/>
          </p:cNvSpPr>
          <p:nvPr/>
        </p:nvSpPr>
        <p:spPr>
          <a:xfrm>
            <a:off x="593228" y="6454273"/>
            <a:ext cx="462343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847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4542</TotalTime>
  <Words>457</Words>
  <Application>Microsoft Office PowerPoint</Application>
  <PresentationFormat>Widescreen</PresentationFormat>
  <Paragraphs>92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Tahoma</vt:lpstr>
      <vt:lpstr>Times New Roman</vt:lpstr>
      <vt:lpstr>Office Theme</vt:lpstr>
      <vt:lpstr>HUMAN RESOURCES 10 KEY M&amp;A RESPONSIBILITIES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Faizan Ahmed</dc:creator>
  <cp:lastModifiedBy>Joseph Aberger</cp:lastModifiedBy>
  <cp:revision>13</cp:revision>
  <dcterms:created xsi:type="dcterms:W3CDTF">2023-10-09T14:18:03Z</dcterms:created>
  <dcterms:modified xsi:type="dcterms:W3CDTF">2026-07-23T22:10:45Z</dcterms:modified>
</cp:coreProperties>
</file>